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embeddedFontLst>
    <p:embeddedFont>
      <p:font typeface="Poppins" pitchFamily="2" charset="77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>
      <p:cViewPr varScale="1">
        <p:scale>
          <a:sx n="129" d="100"/>
          <a:sy n="129" d="100"/>
        </p:scale>
        <p:origin x="200" y="3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7fa3dcd40f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26" name="Google Shape;126;g37fa3dcd40f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7fa3dcd40f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34" name="Google Shape;134;g37fa3dcd40f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7fa3dcd40f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43" name="Google Shape;143;g37fa3dcd40f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7fa3dcd40f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51" name="Google Shape;151;g37fa3dcd40f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81babfb1b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57" name="Google Shape;157;g381babfb1b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7fa3dcd40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63" name="Google Shape;163;g37fa3dcd40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7fa3dcd40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61" name="Google Shape;61;g37fa3dcd40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7fa3dcd40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69" name="Google Shape;69;g37fa3dcd40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7fa3dcd40f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78" name="Google Shape;78;g37fa3dcd40f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7fa3dcd40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86" name="Google Shape;86;g37fa3dcd40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7fa3dcd40f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94" name="Google Shape;94;g37fa3dcd40f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7fa3dcd40f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02" name="Google Shape;102;g37fa3dcd40f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7fa3dcd40f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10" name="Google Shape;110;g37fa3dcd40f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7fa3dcd40f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18" name="Google Shape;118;g37fa3dcd40f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 title="AMD.PS.S1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179825" y="331632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Team Details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540825" y="3778025"/>
            <a:ext cx="8016766" cy="927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➔"/>
            </a:pPr>
            <a:r>
              <a:rPr lang="en-GB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Team name </a:t>
            </a:r>
            <a:r>
              <a:rPr lang="en-GB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– Bit-Manipulators</a:t>
            </a:r>
            <a:endParaRPr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➔"/>
            </a:pPr>
            <a:r>
              <a:rPr lang="en-GB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Team leader name </a:t>
            </a:r>
            <a:r>
              <a:rPr lang="en-GB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– Jayesh Muley</a:t>
            </a:r>
            <a:endParaRPr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17500">
              <a:lnSpc>
                <a:spcPct val="115000"/>
              </a:lnSpc>
              <a:buClr>
                <a:schemeClr val="dk1"/>
              </a:buClr>
              <a:buSzPts val="1400"/>
              <a:buFont typeface="Poppins"/>
              <a:buChar char="➔"/>
            </a:pPr>
            <a:r>
              <a:rPr lang="en-GB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Problem Statement </a:t>
            </a:r>
            <a:r>
              <a:rPr lang="en-GB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– Sustainable AI &amp; Green Tech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620" b="1" dirty="0">
                <a:latin typeface="Poppins"/>
                <a:ea typeface="Poppins"/>
                <a:cs typeface="Poppins"/>
                <a:sym typeface="Poppins"/>
              </a:rPr>
              <a:t>Estimated implementation cost </a:t>
            </a:r>
            <a:endParaRPr sz="1620" b="1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9" name="Google Shape;129;p22"/>
          <p:cNvSpPr txBox="1">
            <a:spLocks noGrp="1"/>
          </p:cNvSpPr>
          <p:nvPr>
            <p:ph type="subTitle" idx="1"/>
          </p:nvPr>
        </p:nvSpPr>
        <p:spPr>
          <a:xfrm>
            <a:off x="311699" y="1249775"/>
            <a:ext cx="8047109" cy="3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/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Zero-Cost "Green" Deployment</a:t>
            </a:r>
          </a:p>
          <a:p>
            <a:pPr marL="0" lvl="0" indent="0" algn="l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/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1. Infrastructure Cost: </a:t>
            </a:r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$0 (Zero)</a:t>
            </a:r>
          </a:p>
          <a:p>
            <a:pPr marL="0" lvl="0" indent="0" algn="l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/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Traditional Model: </a:t>
            </a:r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Requires expensive Cloud GPU instances (AWS/GCP) for AI inference -&gt; $500-$1000/month.</a:t>
            </a:r>
          </a:p>
          <a:p>
            <a:pPr marL="0" lvl="0" indent="0" algn="l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/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EcoLoop Model: </a:t>
            </a:r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Runs 100% locally on user devices (Edge Computing) using the AMD Ryzen AI NPU.</a:t>
            </a:r>
          </a:p>
          <a:p>
            <a:pPr marL="0" lvl="0" indent="0" algn="l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/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Result: </a:t>
            </a:r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No server bills for the university.</a:t>
            </a:r>
          </a:p>
          <a:p>
            <a:pPr marL="0" lvl="0" indent="0" algn="l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/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2. Development Tools: </a:t>
            </a:r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Open Source</a:t>
            </a:r>
          </a:p>
          <a:p>
            <a:pPr marL="0" lvl="0" indent="0" algn="l"/>
            <a:endParaRPr lang="en-GB" sz="1000" b="1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/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AI Models: </a:t>
            </a:r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YOLOv8 (Open Source), Phi-3/Llama-3 (Open Weights).</a:t>
            </a:r>
          </a:p>
          <a:p>
            <a:pPr marL="0" lvl="0" indent="0" algn="l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/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Frameworks: </a:t>
            </a:r>
            <a:r>
              <a:rPr lang="en-GB" sz="1000" dirty="0" err="1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PyTorch</a:t>
            </a:r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, ONNX Runtime, React Native (All Free/Open Source).</a:t>
            </a:r>
          </a:p>
          <a:p>
            <a:pPr marL="0" lvl="0" indent="0" algn="l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/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Acceleration: </a:t>
            </a:r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AMD </a:t>
            </a:r>
            <a:r>
              <a:rPr lang="en-GB" sz="1000" dirty="0" err="1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ROCm</a:t>
            </a:r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™ (Open Platform).</a:t>
            </a:r>
          </a:p>
          <a:p>
            <a:pPr marL="0" lvl="0" indent="0" algn="l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/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3. Hardware Requirement: </a:t>
            </a:r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Existing Assets</a:t>
            </a:r>
          </a:p>
          <a:p>
            <a:pPr marL="0" lvl="0" indent="0" algn="l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/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We leverage the existing laptops and smartphones of students.</a:t>
            </a:r>
          </a:p>
          <a:p>
            <a:pPr marL="0" lvl="0" indent="0" algn="l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/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No new sensors or IoT devices need to be purchased by the campus administration.</a:t>
            </a:r>
          </a:p>
          <a:p>
            <a:pPr marL="0" lvl="0" indent="0" algn="l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/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4. Total Estimated Cost to University</a:t>
            </a:r>
          </a:p>
          <a:p>
            <a:pPr marL="0" lvl="0" indent="0" algn="l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/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$0 (Capex/</a:t>
            </a:r>
            <a:r>
              <a:rPr lang="en-GB" sz="1000" dirty="0" err="1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Opex</a:t>
            </a:r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) for the software platform.</a:t>
            </a:r>
          </a:p>
          <a:p>
            <a:pPr marL="0" lvl="0" indent="0" algn="l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/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The only "cost" is student engagement and awareness campaigns.</a:t>
            </a:r>
            <a:endParaRPr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30" name="Google Shape;130;p22" title="AMD.PS.S2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2" title="AMD.PS.S11.png"/>
          <p:cNvPicPr preferRelativeResize="0"/>
          <p:nvPr/>
        </p:nvPicPr>
        <p:blipFill rotWithShape="1">
          <a:blip r:embed="rId4">
            <a:alphaModFix/>
          </a:blip>
          <a:srcRect t="98295"/>
          <a:stretch/>
        </p:blipFill>
        <p:spPr>
          <a:xfrm>
            <a:off x="0" y="5055825"/>
            <a:ext cx="9144000" cy="87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AF825E9-7F93-490B-6F88-939C1892BB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1576" y="2185837"/>
            <a:ext cx="3550724" cy="193890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>
            <a:spLocks noGrp="1"/>
          </p:cNvSpPr>
          <p:nvPr>
            <p:ph type="subTitle" idx="1"/>
          </p:nvPr>
        </p:nvSpPr>
        <p:spPr>
          <a:xfrm>
            <a:off x="311700" y="1926000"/>
            <a:ext cx="8520600" cy="28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Poppins"/>
                <a:ea typeface="Poppins"/>
                <a:cs typeface="Poppins"/>
                <a:sym typeface="Poppins"/>
              </a:rPr>
              <a:t>Type here</a:t>
            </a:r>
            <a:endParaRPr sz="13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7" name="Google Shape;137;p23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620" b="1">
                <a:latin typeface="Poppins"/>
                <a:ea typeface="Poppins"/>
                <a:cs typeface="Poppins"/>
                <a:sym typeface="Poppins"/>
              </a:rPr>
              <a:t>Prototype Assets (Optional)</a:t>
            </a:r>
            <a:endParaRPr sz="1620"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8" name="Google Shape;138;p23"/>
          <p:cNvSpPr txBox="1"/>
          <p:nvPr/>
        </p:nvSpPr>
        <p:spPr>
          <a:xfrm>
            <a:off x="311700" y="1192175"/>
            <a:ext cx="85206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➔"/>
            </a:pPr>
            <a:r>
              <a:rPr lang="en-GB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GitHub Public Repository Link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➔"/>
            </a:pPr>
            <a:r>
              <a:rPr lang="en-GB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Demo Video Link (Max: 3 Minutes)</a:t>
            </a:r>
            <a:endParaRPr/>
          </a:p>
        </p:txBody>
      </p:sp>
      <p:pic>
        <p:nvPicPr>
          <p:cNvPr id="139" name="Google Shape;139;p23" title="AMD.PS.S2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3" title="AMD.PS.S11.png"/>
          <p:cNvPicPr preferRelativeResize="0"/>
          <p:nvPr/>
        </p:nvPicPr>
        <p:blipFill rotWithShape="1">
          <a:blip r:embed="rId4">
            <a:alphaModFix/>
          </a:blip>
          <a:srcRect t="98295"/>
          <a:stretch/>
        </p:blipFill>
        <p:spPr>
          <a:xfrm>
            <a:off x="0" y="5055825"/>
            <a:ext cx="9144000" cy="87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>
            <a:spLocks noGrp="1"/>
          </p:cNvSpPr>
          <p:nvPr>
            <p:ph type="subTitle" idx="1"/>
          </p:nvPr>
        </p:nvSpPr>
        <p:spPr>
          <a:xfrm>
            <a:off x="311700" y="1285750"/>
            <a:ext cx="8520600" cy="34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Poppins"/>
                <a:ea typeface="Poppins"/>
                <a:cs typeface="Poppins"/>
                <a:sym typeface="Poppins"/>
              </a:rPr>
              <a:t>Type here</a:t>
            </a:r>
            <a:endParaRPr sz="13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6" name="Google Shape;146;p24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620" b="1">
                <a:latin typeface="Poppins"/>
                <a:ea typeface="Poppins"/>
                <a:cs typeface="Poppins"/>
                <a:sym typeface="Poppins"/>
              </a:rPr>
              <a:t>Add as per the requirements of the contest</a:t>
            </a:r>
            <a:endParaRPr sz="1620" b="1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7" name="Google Shape;147;p24" title="AMD.PS.S2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4" title="AMD.PS.S11.png"/>
          <p:cNvPicPr preferRelativeResize="0"/>
          <p:nvPr/>
        </p:nvPicPr>
        <p:blipFill rotWithShape="1">
          <a:blip r:embed="rId4">
            <a:alphaModFix/>
          </a:blip>
          <a:srcRect t="98295"/>
          <a:stretch/>
        </p:blipFill>
        <p:spPr>
          <a:xfrm>
            <a:off x="0" y="5055825"/>
            <a:ext cx="9144000" cy="87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5" title="AMD.PS.S2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5" title="AMD.PS.S11.png"/>
          <p:cNvPicPr preferRelativeResize="0"/>
          <p:nvPr/>
        </p:nvPicPr>
        <p:blipFill rotWithShape="1">
          <a:blip r:embed="rId4">
            <a:alphaModFix/>
          </a:blip>
          <a:srcRect t="98295"/>
          <a:stretch/>
        </p:blipFill>
        <p:spPr>
          <a:xfrm>
            <a:off x="0" y="5055825"/>
            <a:ext cx="9144000" cy="87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6" title="AMD.PS.S2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6" title="AMD.PS.S11.png"/>
          <p:cNvPicPr preferRelativeResize="0"/>
          <p:nvPr/>
        </p:nvPicPr>
        <p:blipFill rotWithShape="1">
          <a:blip r:embed="rId4">
            <a:alphaModFix/>
          </a:blip>
          <a:srcRect t="98295"/>
          <a:stretch/>
        </p:blipFill>
        <p:spPr>
          <a:xfrm>
            <a:off x="0" y="5055825"/>
            <a:ext cx="9144000" cy="87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7" name="Google Shape;167;p27" title="AMD.PS.S3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subTitle" idx="1"/>
          </p:nvPr>
        </p:nvSpPr>
        <p:spPr>
          <a:xfrm>
            <a:off x="311700" y="1381539"/>
            <a:ext cx="8520600" cy="35866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algn="just"/>
            <a:r>
              <a:rPr lang="en-IN" sz="1400" b="1" dirty="0">
                <a:solidFill>
                  <a:schemeClr val="tx1"/>
                </a:solidFill>
                <a:latin typeface=""/>
              </a:rPr>
              <a:t>The Concept:</a:t>
            </a:r>
          </a:p>
          <a:p>
            <a:pPr algn="just"/>
            <a:r>
              <a:rPr lang="en-IN" sz="1400" dirty="0">
                <a:solidFill>
                  <a:schemeClr val="tx1"/>
                </a:solidFill>
                <a:latin typeface=""/>
              </a:rPr>
              <a:t>	EcoLoop is a decentralized "Green AI" platform that has been designed to close the loop around campus waste management. It allows for a new type of hyperlocal marketplace, where one student's "trash" is another student's "treasure," without the need for cloud computing – a highly energy-intensive activity.</a:t>
            </a:r>
          </a:p>
          <a:p>
            <a:pPr algn="just"/>
            <a:endParaRPr lang="en-IN" sz="1400" dirty="0">
              <a:solidFill>
                <a:schemeClr val="tx1"/>
              </a:solidFill>
              <a:latin typeface=""/>
            </a:endParaRPr>
          </a:p>
          <a:p>
            <a:pPr algn="just"/>
            <a:r>
              <a:rPr lang="en-IN" sz="1400" b="1" dirty="0">
                <a:solidFill>
                  <a:schemeClr val="tx1"/>
                </a:solidFill>
                <a:latin typeface=""/>
              </a:rPr>
              <a:t>How It Works:</a:t>
            </a:r>
          </a:p>
          <a:p>
            <a:pPr algn="just"/>
            <a:endParaRPr lang="en-IN" sz="1400" b="1" dirty="0">
              <a:solidFill>
                <a:schemeClr val="tx1"/>
              </a:solidFill>
              <a:latin typeface=""/>
            </a:endParaRPr>
          </a:p>
          <a:p>
            <a:pPr marL="114300" indent="0" algn="just"/>
            <a:r>
              <a:rPr lang="en-IN" sz="1400" b="1" dirty="0">
                <a:solidFill>
                  <a:schemeClr val="tx1"/>
                </a:solidFill>
                <a:latin typeface=""/>
              </a:rPr>
              <a:t>Snap &amp; Identify (Edge AI):</a:t>
            </a:r>
          </a:p>
          <a:p>
            <a:pPr algn="just"/>
            <a:r>
              <a:rPr lang="en-IN" sz="1400" dirty="0">
                <a:solidFill>
                  <a:schemeClr val="tx1"/>
                </a:solidFill>
                <a:latin typeface=""/>
              </a:rPr>
              <a:t>	Using the AMD Ryzen AI NPU, it recognizes waste (such as an older motor and/or sensors) directly from the device in real-time.</a:t>
            </a:r>
          </a:p>
          <a:p>
            <a:pPr algn="just"/>
            <a:r>
              <a:rPr lang="en-IN" sz="1400" b="1" dirty="0">
                <a:solidFill>
                  <a:schemeClr val="tx1"/>
                </a:solidFill>
                <a:latin typeface=""/>
              </a:rPr>
              <a:t>Match &amp; Upcycle (Local RAG):</a:t>
            </a:r>
          </a:p>
          <a:p>
            <a:pPr algn="just"/>
            <a:r>
              <a:rPr lang="en-IN" sz="1400" dirty="0">
                <a:solidFill>
                  <a:schemeClr val="tx1"/>
                </a:solidFill>
                <a:latin typeface=""/>
              </a:rPr>
              <a:t>	On the device, the Agent searches the "Campus Needs" database to quickly find a buyer, e.g., "The Robotics Club needs this motor," or creates a DIY upcycling guide.</a:t>
            </a:r>
          </a:p>
          <a:p>
            <a:pPr algn="just"/>
            <a:r>
              <a:rPr lang="en-IN" sz="1400" b="1" dirty="0">
                <a:solidFill>
                  <a:schemeClr val="tx1"/>
                </a:solidFill>
                <a:latin typeface=""/>
              </a:rPr>
              <a:t>Why It Matters: </a:t>
            </a:r>
          </a:p>
          <a:p>
            <a:pPr algn="just"/>
            <a:r>
              <a:rPr lang="en-IN" sz="1400" b="1" dirty="0">
                <a:solidFill>
                  <a:schemeClr val="tx1"/>
                </a:solidFill>
                <a:latin typeface=""/>
              </a:rPr>
              <a:t>	</a:t>
            </a:r>
            <a:r>
              <a:rPr lang="en-IN" sz="1400" dirty="0">
                <a:solidFill>
                  <a:schemeClr val="tx1"/>
                </a:solidFill>
                <a:latin typeface=""/>
              </a:rPr>
              <a:t>Unlike other sustainability applications that generate emissions due to heavy cloud GPUs, EcoLoop is 100% locally based. Because of this, EcoLoop offers Zero-Carbon Inference that helps alleviate the issue of physical waste.</a:t>
            </a:r>
          </a:p>
        </p:txBody>
      </p:sp>
      <p:pic>
        <p:nvPicPr>
          <p:cNvPr id="65" name="Google Shape;65;p14" title="AMD.PS.S2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 title="AMD.PS.S11.png"/>
          <p:cNvPicPr preferRelativeResize="0"/>
          <p:nvPr/>
        </p:nvPicPr>
        <p:blipFill rotWithShape="1">
          <a:blip r:embed="rId4">
            <a:alphaModFix/>
          </a:blip>
          <a:srcRect t="98295"/>
          <a:stretch/>
        </p:blipFill>
        <p:spPr>
          <a:xfrm>
            <a:off x="0" y="5055825"/>
            <a:ext cx="9144000" cy="8767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71;p15">
            <a:extLst>
              <a:ext uri="{FF2B5EF4-FFF2-40B4-BE49-F238E27FC236}">
                <a16:creationId xmlns:a16="http://schemas.microsoft.com/office/drawing/2014/main" id="{4FDCD2F1-3DD7-61AE-89BB-8ACD83CEB8C3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822374"/>
            <a:ext cx="852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620" b="1" dirty="0">
                <a:latin typeface="Poppins"/>
                <a:ea typeface="Poppins"/>
                <a:cs typeface="Poppins"/>
                <a:sym typeface="Poppins"/>
              </a:rPr>
              <a:t>Project Name:  </a:t>
            </a:r>
            <a:r>
              <a:rPr lang="en-GB" sz="1620" dirty="0">
                <a:latin typeface="Poppins"/>
                <a:ea typeface="Poppins"/>
                <a:cs typeface="Poppins"/>
                <a:sym typeface="Poppins"/>
              </a:rPr>
              <a:t>EcoLoop</a:t>
            </a:r>
            <a:br>
              <a:rPr lang="en-GB" sz="1620" dirty="0">
                <a:latin typeface="Poppins"/>
                <a:ea typeface="Poppins"/>
                <a:cs typeface="Poppins"/>
                <a:sym typeface="Poppins"/>
              </a:rPr>
            </a:br>
            <a:r>
              <a:rPr lang="en-GB" sz="1620" b="1" dirty="0">
                <a:latin typeface="Poppins"/>
                <a:ea typeface="Poppins"/>
                <a:cs typeface="Poppins"/>
                <a:sym typeface="Poppins"/>
              </a:rPr>
              <a:t>Headline: </a:t>
            </a:r>
            <a:r>
              <a:rPr lang="en-GB" sz="1620" dirty="0">
                <a:latin typeface="Poppins"/>
                <a:ea typeface="Poppins"/>
                <a:cs typeface="Poppins"/>
                <a:sym typeface="Poppins"/>
              </a:rPr>
              <a:t>The NPU-Native Circular Economy Agent</a:t>
            </a:r>
            <a:endParaRPr sz="1620" dirty="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ctrTitle"/>
          </p:nvPr>
        </p:nvSpPr>
        <p:spPr>
          <a:xfrm>
            <a:off x="311700" y="585551"/>
            <a:ext cx="852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620" b="1" dirty="0">
                <a:latin typeface="Poppins"/>
                <a:ea typeface="Poppins"/>
                <a:cs typeface="Poppins"/>
                <a:sym typeface="Poppins"/>
              </a:rPr>
              <a:t>Opportunities</a:t>
            </a:r>
            <a:endParaRPr sz="1620" b="1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264816" y="1033151"/>
            <a:ext cx="8520600" cy="4092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lvl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en-GB" sz="96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How different is it from any of the other existing ideas?</a:t>
            </a:r>
          </a:p>
          <a:p>
            <a:pPr marL="139700" lvl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endParaRPr lang="en-GB" sz="96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➔"/>
            </a:pPr>
            <a:r>
              <a:rPr lang="en-US" altLang="en-US" sz="960" b="1" dirty="0">
                <a:latin typeface="Arial" panose="020B0604020202020204" pitchFamily="34" charset="0"/>
              </a:rPr>
              <a:t>Edge-Native vs. Cloud-Dependent:</a:t>
            </a:r>
            <a:r>
              <a:rPr lang="en-US" altLang="en-US" sz="960" dirty="0">
                <a:latin typeface="Arial" panose="020B0604020202020204" pitchFamily="34" charset="0"/>
              </a:rPr>
              <a:t> Unlike standard "Green" apps that ironically burn carbon by sending images to cloud servers, EcoLoop runs 100% locally on the </a:t>
            </a:r>
            <a:r>
              <a:rPr lang="en-US" altLang="en-US" sz="960" b="1" dirty="0">
                <a:latin typeface="Arial" panose="020B0604020202020204" pitchFamily="34" charset="0"/>
              </a:rPr>
              <a:t>AMD Ryzen AI NPU</a:t>
            </a:r>
            <a:r>
              <a:rPr lang="en-US" altLang="en-US" sz="960" dirty="0">
                <a:latin typeface="Arial" panose="020B0604020202020204" pitchFamily="34" charset="0"/>
              </a:rPr>
              <a:t>. This makes our solution carbon-neutral by design.</a:t>
            </a: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➔"/>
            </a:pPr>
            <a:r>
              <a:rPr lang="en-US" altLang="en-US" sz="960" b="1" dirty="0">
                <a:latin typeface="Arial" panose="020B0604020202020204" pitchFamily="34" charset="0"/>
              </a:rPr>
              <a:t>Active Agent vs. Passive Listing:</a:t>
            </a:r>
            <a:r>
              <a:rPr lang="en-US" altLang="en-US" sz="960" dirty="0">
                <a:latin typeface="Arial" panose="020B0604020202020204" pitchFamily="34" charset="0"/>
              </a:rPr>
              <a:t> Existing platforms (like campus forums) wait for users to search. EcoLoop actively </a:t>
            </a:r>
            <a:r>
              <a:rPr lang="en-US" altLang="en-US" sz="960" i="1" dirty="0">
                <a:latin typeface="Arial" panose="020B0604020202020204" pitchFamily="34" charset="0"/>
              </a:rPr>
              <a:t>pushes</a:t>
            </a:r>
            <a:r>
              <a:rPr lang="en-US" altLang="en-US" sz="960" dirty="0">
                <a:latin typeface="Arial" panose="020B0604020202020204" pitchFamily="34" charset="0"/>
              </a:rPr>
              <a:t> matches (e.g., notifying the Robotics Club instantly when a printer motor is scanned).</a:t>
            </a: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➔"/>
            </a:pPr>
            <a:r>
              <a:rPr lang="en-US" altLang="en-US" sz="960" b="1" dirty="0">
                <a:latin typeface="Arial" panose="020B0604020202020204" pitchFamily="34" charset="0"/>
              </a:rPr>
              <a:t>Privacy-Centric:</a:t>
            </a:r>
            <a:r>
              <a:rPr lang="en-US" altLang="en-US" sz="960" dirty="0">
                <a:latin typeface="Arial" panose="020B0604020202020204" pitchFamily="34" charset="0"/>
              </a:rPr>
              <a:t> Since inference happens on the device, no camera feeds or personal data ever leave the student’s phone/laptop.</a:t>
            </a:r>
            <a:endParaRPr lang="en-GB" sz="96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139700" lvl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endParaRPr lang="en-GB" sz="96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139700" lvl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en-GB" sz="96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How will it be able to solve the problem?</a:t>
            </a:r>
          </a:p>
          <a:p>
            <a:pPr marL="139700" lvl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endParaRPr lang="en-GB" sz="96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➔"/>
            </a:pPr>
            <a:r>
              <a:rPr lang="en-US" altLang="en-US" sz="960" b="1" dirty="0">
                <a:latin typeface="Arial" panose="020B0604020202020204" pitchFamily="34" charset="0"/>
              </a:rPr>
              <a:t>Removing Friction:</a:t>
            </a:r>
            <a:r>
              <a:rPr lang="en-US" altLang="en-US" sz="960" dirty="0">
                <a:latin typeface="Arial" panose="020B0604020202020204" pitchFamily="34" charset="0"/>
              </a:rPr>
              <a:t> We eliminate the tedious manual data entry of listing items. Computer Vision allows a "One-Snap Solution" that identifies and categorizes waste in milliseconds.</a:t>
            </a: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➔"/>
            </a:pPr>
            <a:r>
              <a:rPr lang="en-US" altLang="en-US" sz="960" b="1" dirty="0">
                <a:latin typeface="Arial" panose="020B0604020202020204" pitchFamily="34" charset="0"/>
              </a:rPr>
              <a:t>Bridging Information Silos:</a:t>
            </a:r>
            <a:r>
              <a:rPr lang="en-US" altLang="en-US" sz="960" dirty="0">
                <a:latin typeface="Arial" panose="020B0604020202020204" pitchFamily="34" charset="0"/>
              </a:rPr>
              <a:t> Labs often buy new parts because they don't know another department is throwing them away. Our Local RAG agent connects these disconnected silos instantly.</a:t>
            </a: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➔"/>
            </a:pPr>
            <a:r>
              <a:rPr lang="en-US" altLang="en-US" sz="960" b="1" dirty="0">
                <a:latin typeface="Arial" panose="020B0604020202020204" pitchFamily="34" charset="0"/>
              </a:rPr>
              <a:t>Behavioral Nudges:</a:t>
            </a:r>
            <a:r>
              <a:rPr lang="en-US" altLang="en-US" sz="960" dirty="0">
                <a:latin typeface="Arial" panose="020B0604020202020204" pitchFamily="34" charset="0"/>
              </a:rPr>
              <a:t> By gamifying the process and showing real-time "CO2 Saved" metrics, we incentivize students to upcycle rather than discard.</a:t>
            </a:r>
            <a:endParaRPr lang="en-GB" sz="96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139700" lvl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endParaRPr lang="en-GB" sz="96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139700" lvl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en-GB" sz="96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USP of the proposed solution</a:t>
            </a:r>
          </a:p>
          <a:p>
            <a:pPr marL="139700" lvl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endParaRPr lang="en-GB" sz="96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➔"/>
            </a:pPr>
            <a:r>
              <a:rPr lang="en-US" altLang="en-US" sz="960" b="1" dirty="0">
                <a:latin typeface="Arial" panose="020B0604020202020204" pitchFamily="34" charset="0"/>
              </a:rPr>
              <a:t>NPU-Powered Sustainability:</a:t>
            </a:r>
            <a:r>
              <a:rPr lang="en-US" altLang="en-US" sz="960" dirty="0">
                <a:latin typeface="Arial" panose="020B0604020202020204" pitchFamily="34" charset="0"/>
              </a:rPr>
              <a:t> The only campus waste solution that leverages </a:t>
            </a:r>
            <a:r>
              <a:rPr lang="en-US" altLang="en-US" sz="960" b="1" dirty="0">
                <a:latin typeface="Arial" panose="020B0604020202020204" pitchFamily="34" charset="0"/>
              </a:rPr>
              <a:t>AMD Ryzen AI</a:t>
            </a:r>
            <a:r>
              <a:rPr lang="en-US" altLang="en-US" sz="960" dirty="0">
                <a:latin typeface="Arial" panose="020B0604020202020204" pitchFamily="34" charset="0"/>
              </a:rPr>
              <a:t> to reduce computational energy by ~99% compared to cloud-based alternatives.</a:t>
            </a: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➔"/>
            </a:pPr>
            <a:r>
              <a:rPr lang="en-US" altLang="en-US" sz="960" b="1" dirty="0">
                <a:latin typeface="Arial" panose="020B0604020202020204" pitchFamily="34" charset="0"/>
              </a:rPr>
              <a:t>The "Circular Agent":</a:t>
            </a:r>
            <a:r>
              <a:rPr lang="en-US" altLang="en-US" sz="960" dirty="0">
                <a:latin typeface="Arial" panose="020B0604020202020204" pitchFamily="34" charset="0"/>
              </a:rPr>
              <a:t> It doesn't just identify waste; it generates </a:t>
            </a:r>
            <a:r>
              <a:rPr lang="en-US" altLang="en-US" sz="960" i="1" dirty="0">
                <a:latin typeface="Arial" panose="020B0604020202020204" pitchFamily="34" charset="0"/>
              </a:rPr>
              <a:t>new utility</a:t>
            </a:r>
            <a:r>
              <a:rPr lang="en-US" altLang="en-US" sz="960" dirty="0">
                <a:latin typeface="Arial" panose="020B0604020202020204" pitchFamily="34" charset="0"/>
              </a:rPr>
              <a:t> for it (e.g., generating a DIY guide to turn a fan into a fume extractor).</a:t>
            </a: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➔"/>
            </a:pPr>
            <a:r>
              <a:rPr lang="en-US" altLang="en-US" sz="960" b="1" dirty="0">
                <a:latin typeface="Arial" panose="020B0604020202020204" pitchFamily="34" charset="0"/>
              </a:rPr>
              <a:t>Zero-Cost Deployment:</a:t>
            </a:r>
            <a:r>
              <a:rPr lang="en-US" altLang="en-US" sz="960" dirty="0">
                <a:latin typeface="Arial" panose="020B0604020202020204" pitchFamily="34" charset="0"/>
              </a:rPr>
              <a:t> No expensive server infrastructure is required for the university, making it scalable immediately.</a:t>
            </a:r>
            <a:endParaRPr lang="en-US" altLang="en-US" sz="96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74" name="Google Shape;74;p15" title="AMD.PS.S2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 title="AMD.PS.S11.png"/>
          <p:cNvPicPr preferRelativeResize="0"/>
          <p:nvPr/>
        </p:nvPicPr>
        <p:blipFill rotWithShape="1">
          <a:blip r:embed="rId4">
            <a:alphaModFix/>
          </a:blip>
          <a:srcRect t="98295"/>
          <a:stretch/>
        </p:blipFill>
        <p:spPr>
          <a:xfrm>
            <a:off x="0" y="5055825"/>
            <a:ext cx="9144000" cy="87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620" b="1" dirty="0">
                <a:latin typeface="Poppins"/>
                <a:ea typeface="Poppins"/>
                <a:cs typeface="Poppins"/>
                <a:sym typeface="Poppins"/>
              </a:rPr>
              <a:t>List of features offered by the solution</a:t>
            </a:r>
            <a:endParaRPr sz="1620" b="1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1" name="Google Shape;81;p16"/>
          <p:cNvSpPr txBox="1">
            <a:spLocks noGrp="1"/>
          </p:cNvSpPr>
          <p:nvPr>
            <p:ph type="subTitle" idx="1"/>
          </p:nvPr>
        </p:nvSpPr>
        <p:spPr>
          <a:xfrm>
            <a:off x="311699" y="1249775"/>
            <a:ext cx="5284031" cy="3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</a:pPr>
            <a:r>
              <a:rPr lang="en-US" altLang="en-US" sz="1400" b="1" dirty="0">
                <a:solidFill>
                  <a:srgbClr val="000000"/>
                </a:solidFill>
                <a:latin typeface="Arial" panose="020B0604020202020204" pitchFamily="34" charset="0"/>
              </a:rPr>
              <a:t>Snap-to-Identify (NPU Vision):</a:t>
            </a:r>
            <a:r>
              <a:rPr lang="en-US" alt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Real-time object detection to identify components of E-Waste, such as "Stepper Motor" or "Old RAM," using local quantized models running on AMD Ryzen NPU.</a:t>
            </a: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</a:pPr>
            <a:r>
              <a:rPr lang="en-US" altLang="en-US" sz="1400" b="1" dirty="0">
                <a:solidFill>
                  <a:srgbClr val="000000"/>
                </a:solidFill>
                <a:latin typeface="Arial" panose="020B0604020202020204" pitchFamily="34" charset="0"/>
              </a:rPr>
              <a:t>Smart Match Agent (Local RAG): </a:t>
            </a:r>
            <a:r>
              <a:rPr lang="en-US" alt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An intelligent agent that incorporates cross-referencing of scanned items with the 'Lab Requirements' and 'Student Project Wishlist's databases to locate an immediate buyer.</a:t>
            </a: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</a:pPr>
            <a:r>
              <a:rPr lang="en-US" altLang="en-US" sz="1400" b="1" dirty="0">
                <a:solidFill>
                  <a:srgbClr val="000000"/>
                </a:solidFill>
                <a:latin typeface="Arial" panose="020B0604020202020204" pitchFamily="34" charset="0"/>
              </a:rPr>
              <a:t>GenAI Upcycling Assistant: </a:t>
            </a:r>
            <a:r>
              <a:rPr lang="en-US" alt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For items not having an immediate buyer base, an embedded AI system provides step-by-step DIY instructions (e.g., "Upcycle this old scanner to a PCB etching device").</a:t>
            </a: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</a:pPr>
            <a:r>
              <a:rPr lang="en-US" altLang="en-US" sz="1400" b="1" dirty="0">
                <a:solidFill>
                  <a:srgbClr val="000000"/>
                </a:solidFill>
                <a:latin typeface="Arial" panose="020B0604020202020204" pitchFamily="34" charset="0"/>
              </a:rPr>
              <a:t>Carbon Impact Dashboard: </a:t>
            </a:r>
            <a:r>
              <a:rPr lang="en-US" alt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It is a gamified dashboard that calculates the amount of CO2 emissions saved by reusing parts instead of purchasing new ones.</a:t>
            </a: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</a:pPr>
            <a:r>
              <a:rPr lang="en-US" altLang="en-US" sz="1400" b="1" dirty="0">
                <a:solidFill>
                  <a:srgbClr val="000000"/>
                </a:solidFill>
                <a:latin typeface="Arial" panose="020B0604020202020204" pitchFamily="34" charset="0"/>
              </a:rPr>
              <a:t>Secure Campus Marketplace: </a:t>
            </a:r>
            <a:r>
              <a:rPr lang="en-US" alt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A peer-to-peer marketplace that is verified and restricted only to the students of the campus, providing a safe and trusted trade of hardware and scrap.</a:t>
            </a:r>
          </a:p>
        </p:txBody>
      </p:sp>
      <p:pic>
        <p:nvPicPr>
          <p:cNvPr id="82" name="Google Shape;82;p16" title="AMD.PS.S2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 title="AMD.PS.S11.png"/>
          <p:cNvPicPr preferRelativeResize="0"/>
          <p:nvPr/>
        </p:nvPicPr>
        <p:blipFill rotWithShape="1">
          <a:blip r:embed="rId4">
            <a:alphaModFix/>
          </a:blip>
          <a:srcRect t="98295"/>
          <a:stretch/>
        </p:blipFill>
        <p:spPr>
          <a:xfrm>
            <a:off x="0" y="5055825"/>
            <a:ext cx="9144000" cy="87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DD378E1-C344-E9D4-D9D5-CEB8BB1B2A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7240" y="1249775"/>
            <a:ext cx="3277430" cy="327743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subTitle" idx="1"/>
          </p:nvPr>
        </p:nvSpPr>
        <p:spPr>
          <a:xfrm>
            <a:off x="311701" y="1294293"/>
            <a:ext cx="4972330" cy="35110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228600" lvl="0" indent="-2286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AutoNum type="arabicPeriod"/>
            </a:pPr>
            <a:r>
              <a:rPr lang="en-US" altLang="en-US" sz="1100" b="1" dirty="0">
                <a:solidFill>
                  <a:srgbClr val="000000"/>
                </a:solidFill>
                <a:latin typeface=""/>
              </a:rPr>
              <a:t>Input Phase (Snap):</a:t>
            </a:r>
          </a:p>
          <a:p>
            <a:pPr marL="228600" lvl="0" indent="-2286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AutoNum type="arabicPeriod"/>
            </a:pPr>
            <a:endParaRPr lang="en-US" altLang="en-US" sz="200" dirty="0">
              <a:solidFill>
                <a:schemeClr val="tx1"/>
              </a:solidFill>
              <a:latin typeface=""/>
            </a:endParaRPr>
          </a:p>
          <a:p>
            <a:pPr marL="742950" lvl="1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100" b="1" dirty="0">
                <a:solidFill>
                  <a:srgbClr val="000000"/>
                </a:solidFill>
                <a:latin typeface=""/>
              </a:rPr>
              <a:t>User Action:</a:t>
            </a:r>
            <a:r>
              <a:rPr lang="en-US" altLang="en-US" sz="1100" dirty="0">
                <a:solidFill>
                  <a:srgbClr val="000000"/>
                </a:solidFill>
                <a:latin typeface=""/>
              </a:rPr>
              <a:t> The student snaps a photo of the e-waste object through the application, like a defective printer or CPU fan.</a:t>
            </a:r>
          </a:p>
          <a:p>
            <a:pPr marL="742950" lvl="1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100" b="1" dirty="0">
                <a:solidFill>
                  <a:srgbClr val="000000"/>
                </a:solidFill>
                <a:latin typeface=""/>
              </a:rPr>
              <a:t>System:</a:t>
            </a:r>
            <a:r>
              <a:rPr lang="en-US" altLang="en-US" sz="1100" dirty="0">
                <a:solidFill>
                  <a:srgbClr val="000000"/>
                </a:solidFill>
                <a:latin typeface=""/>
              </a:rPr>
              <a:t> The camera inputs are connected to the local inference engine.</a:t>
            </a:r>
          </a:p>
          <a:p>
            <a:pPr marL="457200" lvl="1" indent="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 altLang="en-US" sz="1100" dirty="0">
              <a:solidFill>
                <a:srgbClr val="000000"/>
              </a:solidFill>
              <a:latin typeface=""/>
            </a:endParaRPr>
          </a:p>
          <a:p>
            <a:pPr marL="0" lvl="0" indent="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100" b="1" dirty="0">
                <a:solidFill>
                  <a:srgbClr val="000000"/>
                </a:solidFill>
                <a:latin typeface=""/>
              </a:rPr>
              <a:t>2. Processing Phase (Edge AI on NPU):</a:t>
            </a:r>
          </a:p>
          <a:p>
            <a:pPr marL="0" lvl="0" indent="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 altLang="en-US" sz="200" dirty="0">
              <a:solidFill>
                <a:schemeClr val="tx1"/>
              </a:solidFill>
              <a:latin typeface=""/>
            </a:endParaRPr>
          </a:p>
          <a:p>
            <a:pPr marL="742950" lvl="1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100" b="1" dirty="0">
                <a:solidFill>
                  <a:srgbClr val="000000"/>
                </a:solidFill>
                <a:latin typeface=""/>
              </a:rPr>
              <a:t>Action:</a:t>
            </a:r>
            <a:r>
              <a:rPr lang="en-US" altLang="en-US" sz="1100" dirty="0">
                <a:solidFill>
                  <a:srgbClr val="000000"/>
                </a:solidFill>
                <a:latin typeface=""/>
              </a:rPr>
              <a:t> In this case, it identifies the object and its reusable parts, which may be described as "Stepper Motor," "Power Supply," etc.</a:t>
            </a:r>
          </a:p>
          <a:p>
            <a:pPr marL="742950" lvl="1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100" b="1" dirty="0">
                <a:solidFill>
                  <a:srgbClr val="000000"/>
                </a:solidFill>
                <a:latin typeface=""/>
              </a:rPr>
              <a:t>Technology:</a:t>
            </a:r>
            <a:r>
              <a:rPr lang="en-US" altLang="en-US" sz="1100" dirty="0">
                <a:solidFill>
                  <a:srgbClr val="000000"/>
                </a:solidFill>
                <a:latin typeface=""/>
              </a:rPr>
              <a:t> </a:t>
            </a:r>
            <a:r>
              <a:rPr lang="en-US" altLang="en-US" sz="1100" b="1" dirty="0">
                <a:solidFill>
                  <a:srgbClr val="000000"/>
                </a:solidFill>
                <a:latin typeface=""/>
              </a:rPr>
              <a:t>AMD Ryzen AI NPU</a:t>
            </a:r>
            <a:r>
              <a:rPr lang="en-US" altLang="en-US" sz="1100" dirty="0">
                <a:solidFill>
                  <a:srgbClr val="000000"/>
                </a:solidFill>
                <a:latin typeface=""/>
              </a:rPr>
              <a:t> runs a Quantized YOLO model to leverage a cloudless detection process.</a:t>
            </a:r>
          </a:p>
          <a:p>
            <a:pPr marL="742950" lvl="1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altLang="en-US" sz="1100" dirty="0">
              <a:solidFill>
                <a:srgbClr val="000000"/>
              </a:solidFill>
              <a:latin typeface=""/>
            </a:endParaRPr>
          </a:p>
          <a:p>
            <a:pPr marL="0" lvl="0" indent="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100" b="1" dirty="0">
                <a:solidFill>
                  <a:srgbClr val="000000"/>
                </a:solidFill>
                <a:latin typeface=""/>
              </a:rPr>
              <a:t>3. Decision Phase (The Agent):</a:t>
            </a:r>
          </a:p>
          <a:p>
            <a:pPr marL="0" lvl="0" indent="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 altLang="en-US" sz="200" dirty="0">
              <a:solidFill>
                <a:schemeClr val="tx1"/>
              </a:solidFill>
              <a:latin typeface=""/>
            </a:endParaRPr>
          </a:p>
          <a:p>
            <a:pPr marL="742950" lvl="1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100" b="1" dirty="0">
                <a:solidFill>
                  <a:srgbClr val="000000"/>
                </a:solidFill>
                <a:latin typeface=""/>
              </a:rPr>
              <a:t>Action:</a:t>
            </a:r>
            <a:r>
              <a:rPr lang="en-US" altLang="en-US" sz="1100" dirty="0">
                <a:solidFill>
                  <a:srgbClr val="000000"/>
                </a:solidFill>
                <a:latin typeface=""/>
              </a:rPr>
              <a:t> The "Smart Match Agent" will query the local database.</a:t>
            </a:r>
          </a:p>
          <a:p>
            <a:pPr marL="1200150" lvl="2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100" i="1" dirty="0">
                <a:solidFill>
                  <a:srgbClr val="000000"/>
                </a:solidFill>
                <a:latin typeface=""/>
              </a:rPr>
              <a:t>Path A (Match Found): The database has a match (e.g., "Robotics Club needs Stepper Motor"</a:t>
            </a:r>
            <a:r>
              <a:rPr lang="en-US" altLang="en-US" sz="1100" dirty="0">
                <a:solidFill>
                  <a:srgbClr val="000000"/>
                </a:solidFill>
                <a:latin typeface=""/>
              </a:rPr>
              <a:t>).</a:t>
            </a:r>
          </a:p>
          <a:p>
            <a:pPr marL="1657350" lvl="3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</a:pPr>
            <a:r>
              <a:rPr lang="en-US" altLang="en-US" sz="1100" b="1" dirty="0">
                <a:solidFill>
                  <a:srgbClr val="000000"/>
                </a:solidFill>
                <a:latin typeface=""/>
              </a:rPr>
              <a:t>Result: </a:t>
            </a:r>
            <a:r>
              <a:rPr lang="en-US" altLang="en-US" sz="1100" dirty="0">
                <a:solidFill>
                  <a:srgbClr val="000000"/>
                </a:solidFill>
                <a:latin typeface=""/>
              </a:rPr>
              <a:t>Instant Connection.</a:t>
            </a:r>
          </a:p>
          <a:p>
            <a:pPr marL="1200150" lvl="2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100" i="1" dirty="0">
                <a:solidFill>
                  <a:srgbClr val="000000"/>
                </a:solidFill>
                <a:latin typeface=""/>
              </a:rPr>
              <a:t>Path B (No Match):</a:t>
            </a:r>
            <a:r>
              <a:rPr lang="en-US" altLang="en-US" sz="1100" dirty="0">
                <a:solidFill>
                  <a:srgbClr val="000000"/>
                </a:solidFill>
                <a:latin typeface=""/>
              </a:rPr>
              <a:t> No buyer found. </a:t>
            </a:r>
          </a:p>
          <a:p>
            <a:pPr marL="1657350" lvl="3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</a:pPr>
            <a:r>
              <a:rPr lang="en-US" altLang="en-US" sz="1100" b="1" dirty="0">
                <a:solidFill>
                  <a:srgbClr val="000000"/>
                </a:solidFill>
                <a:latin typeface=""/>
              </a:rPr>
              <a:t>Result:</a:t>
            </a:r>
            <a:r>
              <a:rPr lang="en-US" altLang="en-US" sz="1100" dirty="0">
                <a:solidFill>
                  <a:srgbClr val="000000"/>
                </a:solidFill>
                <a:latin typeface=""/>
              </a:rPr>
              <a:t>  Generative AIs make it possible to create a "DIY Upcycling Guide" similar to "Transforming this motor into a wind."</a:t>
            </a:r>
          </a:p>
          <a:p>
            <a:pPr marL="1657350" lvl="3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</a:pPr>
            <a:endParaRPr lang="en-US" altLang="en-US" sz="1100" dirty="0">
              <a:solidFill>
                <a:srgbClr val="000000"/>
              </a:solidFill>
              <a:latin typeface=""/>
            </a:endParaRPr>
          </a:p>
          <a:p>
            <a:pPr marL="0" lvl="0" indent="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100" b="1" dirty="0">
                <a:solidFill>
                  <a:srgbClr val="000000"/>
                </a:solidFill>
                <a:latin typeface=""/>
              </a:rPr>
              <a:t>4. Outcome Phase (Reward):</a:t>
            </a:r>
          </a:p>
          <a:p>
            <a:pPr marL="0" lvl="0" indent="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 altLang="en-US" sz="200" dirty="0">
              <a:solidFill>
                <a:schemeClr val="tx1"/>
              </a:solidFill>
              <a:latin typeface=""/>
            </a:endParaRPr>
          </a:p>
          <a:p>
            <a:pPr marL="742950" lvl="1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100" b="1" dirty="0">
                <a:solidFill>
                  <a:srgbClr val="000000"/>
                </a:solidFill>
                <a:latin typeface=""/>
              </a:rPr>
              <a:t>User Action:</a:t>
            </a:r>
            <a:r>
              <a:rPr lang="en-US" altLang="en-US" sz="1100" dirty="0">
                <a:solidFill>
                  <a:srgbClr val="000000"/>
                </a:solidFill>
                <a:latin typeface=""/>
              </a:rPr>
              <a:t> The student finishes the exchange or upcycling project. </a:t>
            </a:r>
          </a:p>
          <a:p>
            <a:pPr marL="742950" lvl="1" indent="-2857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100" b="1" dirty="0">
                <a:solidFill>
                  <a:srgbClr val="000000"/>
                </a:solidFill>
                <a:latin typeface=""/>
              </a:rPr>
              <a:t>System:</a:t>
            </a:r>
            <a:r>
              <a:rPr lang="en-US" altLang="en-US" sz="1100" dirty="0">
                <a:solidFill>
                  <a:srgbClr val="000000"/>
                </a:solidFill>
                <a:latin typeface=""/>
              </a:rPr>
              <a:t> Updates “Carbon Impact Dashboard” and provides the user with eco-credits.</a:t>
            </a:r>
          </a:p>
        </p:txBody>
      </p:sp>
      <p:pic>
        <p:nvPicPr>
          <p:cNvPr id="90" name="Google Shape;90;p17" title="AMD.PS.S2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 title="AMD.PS.S11.png"/>
          <p:cNvPicPr preferRelativeResize="0"/>
          <p:nvPr/>
        </p:nvPicPr>
        <p:blipFill rotWithShape="1">
          <a:blip r:embed="rId4">
            <a:alphaModFix/>
          </a:blip>
          <a:srcRect t="98295"/>
          <a:stretch/>
        </p:blipFill>
        <p:spPr>
          <a:xfrm>
            <a:off x="0" y="5055825"/>
            <a:ext cx="9144000" cy="87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7D3E01C-7396-FB0B-BF19-0BC6201592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4030" y="561524"/>
            <a:ext cx="3740700" cy="4488840"/>
          </a:xfrm>
          <a:prstGeom prst="rect">
            <a:avLst/>
          </a:prstGeom>
        </p:spPr>
      </p:pic>
      <p:sp>
        <p:nvSpPr>
          <p:cNvPr id="5" name="Google Shape;96;p18">
            <a:extLst>
              <a:ext uri="{FF2B5EF4-FFF2-40B4-BE49-F238E27FC236}">
                <a16:creationId xmlns:a16="http://schemas.microsoft.com/office/drawing/2014/main" id="{55D2012E-901F-EC90-FC40-211E95322E07}"/>
              </a:ext>
            </a:extLst>
          </p:cNvPr>
          <p:cNvSpPr txBox="1">
            <a:spLocks/>
          </p:cNvSpPr>
          <p:nvPr/>
        </p:nvSpPr>
        <p:spPr>
          <a:xfrm>
            <a:off x="311700" y="793366"/>
            <a:ext cx="85206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990"/>
            </a:pPr>
            <a:r>
              <a:rPr lang="en-GB" sz="1620" b="1" dirty="0">
                <a:latin typeface="Poppins"/>
                <a:ea typeface="Poppins"/>
                <a:cs typeface="Poppins"/>
                <a:sym typeface="Poppins"/>
              </a:rPr>
              <a:t>Flow diagram (EcoLoop User Journey)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620" b="1" dirty="0">
                <a:latin typeface="Poppins"/>
                <a:ea typeface="Poppins"/>
                <a:cs typeface="Poppins"/>
                <a:sym typeface="Poppins"/>
              </a:rPr>
              <a:t>Wireframes</a:t>
            </a:r>
            <a:endParaRPr sz="1620" b="1" dirty="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8" name="Google Shape;98;p18" title="AMD.PS.S2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 title="AMD.PS.S11.png"/>
          <p:cNvPicPr preferRelativeResize="0"/>
          <p:nvPr/>
        </p:nvPicPr>
        <p:blipFill rotWithShape="1">
          <a:blip r:embed="rId4">
            <a:alphaModFix/>
          </a:blip>
          <a:srcRect t="98295"/>
          <a:stretch/>
        </p:blipFill>
        <p:spPr>
          <a:xfrm>
            <a:off x="0" y="5055825"/>
            <a:ext cx="9144000" cy="87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51EF46-3A96-0F73-2C99-CFB5FD8F61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356" y="1182546"/>
            <a:ext cx="8607287" cy="387327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620" b="1" dirty="0">
                <a:latin typeface="Poppins"/>
                <a:ea typeface="Poppins"/>
                <a:cs typeface="Poppins"/>
                <a:sym typeface="Poppins"/>
              </a:rPr>
              <a:t>EcoLoop System Architecture</a:t>
            </a:r>
            <a:endParaRPr sz="1620" b="1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5" name="Google Shape;105;p19"/>
          <p:cNvSpPr txBox="1">
            <a:spLocks noGrp="1"/>
          </p:cNvSpPr>
          <p:nvPr>
            <p:ph type="subTitle" idx="1"/>
          </p:nvPr>
        </p:nvSpPr>
        <p:spPr>
          <a:xfrm>
            <a:off x="311700" y="1249775"/>
            <a:ext cx="4836769" cy="3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000" b="1" dirty="0">
                <a:solidFill>
                  <a:srgbClr val="000000"/>
                </a:solidFill>
                <a:latin typeface=""/>
              </a:rPr>
              <a:t>1. Edge Layer (User Device - Laptop/Mobile)</a:t>
            </a:r>
            <a:endParaRPr lang="en-US" altLang="en-US" sz="1000" dirty="0">
              <a:solidFill>
                <a:schemeClr val="tx1"/>
              </a:solidFill>
              <a:latin typeface=""/>
            </a:endParaRPr>
          </a:p>
          <a:p>
            <a:pPr marL="628650" lvl="1" indent="-1714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000" b="1" dirty="0">
                <a:solidFill>
                  <a:srgbClr val="000000"/>
                </a:solidFill>
                <a:latin typeface=""/>
              </a:rPr>
              <a:t>Frontend UI:</a:t>
            </a:r>
            <a:r>
              <a:rPr lang="en-US" altLang="en-US" sz="1000" dirty="0">
                <a:solidFill>
                  <a:srgbClr val="000000"/>
                </a:solidFill>
                <a:latin typeface=""/>
              </a:rPr>
              <a:t> React Native / Flutter App (Camera Feed &amp; Dashboard).</a:t>
            </a:r>
          </a:p>
          <a:p>
            <a:pPr marL="628650" lvl="1" indent="-1714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000" b="1" dirty="0">
                <a:solidFill>
                  <a:srgbClr val="000000"/>
                </a:solidFill>
                <a:latin typeface=""/>
              </a:rPr>
              <a:t>Inference Engine (The Green Core):</a:t>
            </a:r>
            <a:endParaRPr lang="en-US" altLang="en-US" sz="1000" dirty="0">
              <a:solidFill>
                <a:srgbClr val="000000"/>
              </a:solidFill>
              <a:latin typeface=""/>
            </a:endParaRPr>
          </a:p>
          <a:p>
            <a:pPr marL="1085850" lvl="2" indent="-1714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000" b="1" dirty="0">
                <a:solidFill>
                  <a:srgbClr val="000000"/>
                </a:solidFill>
                <a:latin typeface=""/>
              </a:rPr>
              <a:t>Vision Model:</a:t>
            </a:r>
            <a:r>
              <a:rPr lang="en-US" altLang="en-US" sz="1000" dirty="0">
                <a:solidFill>
                  <a:srgbClr val="000000"/>
                </a:solidFill>
                <a:latin typeface=""/>
              </a:rPr>
              <a:t> YOLOv8 (Int8 Quantized) using ONNX Runtime Vitis</a:t>
            </a:r>
          </a:p>
          <a:p>
            <a:pPr marL="1085850" lvl="2" indent="-1714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000" b="1" dirty="0">
                <a:solidFill>
                  <a:srgbClr val="000000"/>
                </a:solidFill>
                <a:latin typeface=""/>
              </a:rPr>
              <a:t>Hardware:</a:t>
            </a:r>
            <a:r>
              <a:rPr lang="en-US" altLang="en-US" sz="1000" dirty="0">
                <a:solidFill>
                  <a:srgbClr val="000000"/>
                </a:solidFill>
                <a:latin typeface=""/>
              </a:rPr>
              <a:t> </a:t>
            </a:r>
            <a:r>
              <a:rPr lang="en-US" altLang="en-US" sz="1000" b="1" dirty="0">
                <a:solidFill>
                  <a:srgbClr val="000000"/>
                </a:solidFill>
                <a:latin typeface=""/>
              </a:rPr>
              <a:t>AMD Ryzen™ AI NPU</a:t>
            </a:r>
            <a:r>
              <a:rPr lang="en-US" altLang="en-US" sz="1000" dirty="0">
                <a:solidFill>
                  <a:srgbClr val="000000"/>
                </a:solidFill>
                <a:latin typeface=""/>
              </a:rPr>
              <a:t> (Zero-Latency).</a:t>
            </a:r>
          </a:p>
          <a:p>
            <a:pPr marL="1085850" lvl="2" indent="-1714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000" b="1" dirty="0">
                <a:solidFill>
                  <a:srgbClr val="000000"/>
                </a:solidFill>
                <a:latin typeface=""/>
              </a:rPr>
              <a:t>Local Data Store:</a:t>
            </a:r>
            <a:r>
              <a:rPr lang="en-US" altLang="en-US" sz="1000" dirty="0">
                <a:solidFill>
                  <a:srgbClr val="000000"/>
                </a:solidFill>
                <a:latin typeface=""/>
              </a:rPr>
              <a:t> Lightweight Vector DB (Chroma DB) for caching local matches.</a:t>
            </a:r>
          </a:p>
          <a:p>
            <a:pPr marL="0" lvl="0" indent="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000" b="1" dirty="0">
                <a:solidFill>
                  <a:srgbClr val="000000"/>
                </a:solidFill>
                <a:latin typeface=""/>
              </a:rPr>
              <a:t>2. Application Logic Layer (Local)</a:t>
            </a:r>
            <a:endParaRPr lang="en-US" altLang="en-US" sz="1000" dirty="0">
              <a:solidFill>
                <a:schemeClr val="tx1"/>
              </a:solidFill>
              <a:latin typeface=""/>
            </a:endParaRPr>
          </a:p>
          <a:p>
            <a:pPr marL="628650" lvl="1" indent="-1714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000" b="1" dirty="0">
                <a:solidFill>
                  <a:srgbClr val="000000"/>
                </a:solidFill>
                <a:latin typeface=""/>
              </a:rPr>
              <a:t>Orchestrator:</a:t>
            </a:r>
            <a:r>
              <a:rPr lang="en-US" altLang="en-US" sz="1000" dirty="0">
                <a:solidFill>
                  <a:srgbClr val="000000"/>
                </a:solidFill>
                <a:latin typeface=""/>
              </a:rPr>
              <a:t> Python-based backend, which controls the flow from Vision and RAG.</a:t>
            </a:r>
          </a:p>
          <a:p>
            <a:pPr marL="628650" lvl="1" indent="-1714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000" b="1" dirty="0">
                <a:solidFill>
                  <a:srgbClr val="000000"/>
                </a:solidFill>
                <a:latin typeface=""/>
              </a:rPr>
              <a:t>Reasoning Agent:</a:t>
            </a:r>
            <a:r>
              <a:rPr lang="en-US" altLang="en-US" sz="1000" dirty="0">
                <a:solidFill>
                  <a:srgbClr val="000000"/>
                </a:solidFill>
                <a:latin typeface=""/>
              </a:rPr>
              <a:t> Small Language Model (SLM) like </a:t>
            </a:r>
            <a:r>
              <a:rPr lang="en-US" altLang="en-US" sz="1000" b="1" dirty="0">
                <a:solidFill>
                  <a:srgbClr val="000000"/>
                </a:solidFill>
                <a:latin typeface=""/>
              </a:rPr>
              <a:t>Phi-3-Mini</a:t>
            </a:r>
            <a:r>
              <a:rPr lang="en-US" altLang="en-US" sz="1000" dirty="0">
                <a:solidFill>
                  <a:srgbClr val="000000"/>
                </a:solidFill>
                <a:latin typeface=""/>
              </a:rPr>
              <a:t> or </a:t>
            </a:r>
            <a:r>
              <a:rPr lang="en-US" altLang="en-US" sz="1000" b="1" dirty="0">
                <a:solidFill>
                  <a:srgbClr val="000000"/>
                </a:solidFill>
                <a:latin typeface=""/>
              </a:rPr>
              <a:t>Llama-3-8B (Quantized)</a:t>
            </a:r>
            <a:r>
              <a:rPr lang="en-US" altLang="en-US" sz="1000" dirty="0">
                <a:solidFill>
                  <a:srgbClr val="000000"/>
                </a:solidFill>
                <a:latin typeface=""/>
              </a:rPr>
              <a:t>.</a:t>
            </a:r>
          </a:p>
          <a:p>
            <a:pPr marL="628650" lvl="1" indent="-1714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000" b="1" dirty="0">
                <a:solidFill>
                  <a:srgbClr val="000000"/>
                </a:solidFill>
                <a:latin typeface=""/>
              </a:rPr>
              <a:t>Function:</a:t>
            </a:r>
            <a:r>
              <a:rPr lang="en-US" altLang="en-US" sz="1000" dirty="0">
                <a:solidFill>
                  <a:srgbClr val="000000"/>
                </a:solidFill>
                <a:latin typeface=""/>
              </a:rPr>
              <a:t> Matches "Identified Item" &lt;-&gt; "Campus Needs Database.”</a:t>
            </a:r>
          </a:p>
          <a:p>
            <a:pPr marL="628650" lvl="1" indent="-1714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000" b="1" dirty="0">
                <a:solidFill>
                  <a:srgbClr val="000000"/>
                </a:solidFill>
                <a:latin typeface=""/>
              </a:rPr>
              <a:t>Fallback:</a:t>
            </a:r>
            <a:r>
              <a:rPr lang="en-US" altLang="en-US" sz="1000" dirty="0">
                <a:solidFill>
                  <a:srgbClr val="000000"/>
                </a:solidFill>
                <a:latin typeface=""/>
              </a:rPr>
              <a:t> Generates DIY tutorials when no results are matched.</a:t>
            </a:r>
          </a:p>
          <a:p>
            <a:pPr marL="0" lvl="0" indent="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000" b="1" dirty="0">
                <a:solidFill>
                  <a:srgbClr val="000000"/>
                </a:solidFill>
                <a:latin typeface=""/>
              </a:rPr>
              <a:t>3. Data Synchronization Layer (Minimal Cloud)</a:t>
            </a:r>
            <a:endParaRPr lang="en-US" altLang="en-US" sz="1000" dirty="0">
              <a:solidFill>
                <a:schemeClr val="tx1"/>
              </a:solidFill>
              <a:latin typeface=""/>
            </a:endParaRPr>
          </a:p>
          <a:p>
            <a:pPr marL="628650" lvl="1" indent="-1714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000" b="1" dirty="0">
                <a:solidFill>
                  <a:srgbClr val="000000"/>
                </a:solidFill>
                <a:latin typeface=""/>
              </a:rPr>
              <a:t>Sync Service:</a:t>
            </a:r>
            <a:r>
              <a:rPr lang="en-US" altLang="en-US" sz="1000" dirty="0">
                <a:solidFill>
                  <a:srgbClr val="000000"/>
                </a:solidFill>
                <a:latin typeface=""/>
              </a:rPr>
              <a:t> Periodic JSON Sync of “Campus Wishlist's” and “Global Recycling Rules.”</a:t>
            </a:r>
          </a:p>
          <a:p>
            <a:pPr marL="628650" lvl="1" indent="-1714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000" b="1" dirty="0">
                <a:solidFill>
                  <a:srgbClr val="000000"/>
                </a:solidFill>
                <a:latin typeface=""/>
              </a:rPr>
              <a:t>Identity &amp; Auth:</a:t>
            </a:r>
            <a:r>
              <a:rPr lang="en-US" altLang="en-US" sz="1000" dirty="0">
                <a:solidFill>
                  <a:srgbClr val="000000"/>
                </a:solidFill>
                <a:latin typeface=""/>
              </a:rPr>
              <a:t> Student secure login (University SSO).</a:t>
            </a:r>
          </a:p>
          <a:p>
            <a:pPr marL="0" lvl="0" indent="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000" b="1" dirty="0">
                <a:solidFill>
                  <a:srgbClr val="000000"/>
                </a:solidFill>
                <a:latin typeface=""/>
              </a:rPr>
              <a:t>4. Sustainability Metrics Module</a:t>
            </a:r>
            <a:endParaRPr lang="en-US" altLang="en-US" sz="1000" dirty="0">
              <a:solidFill>
                <a:schemeClr val="tx1"/>
              </a:solidFill>
              <a:latin typeface=""/>
            </a:endParaRPr>
          </a:p>
          <a:p>
            <a:pPr marL="628650" lvl="1" indent="-1714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000" b="1" dirty="0">
                <a:solidFill>
                  <a:srgbClr val="000000"/>
                </a:solidFill>
                <a:latin typeface=""/>
              </a:rPr>
              <a:t>Carbon Calculator:</a:t>
            </a:r>
            <a:r>
              <a:rPr lang="en-US" altLang="en-US" sz="1000" dirty="0">
                <a:solidFill>
                  <a:srgbClr val="000000"/>
                </a:solidFill>
                <a:latin typeface=""/>
              </a:rPr>
              <a:t> Real-time computation of saved CO2 based on the item weight and material.</a:t>
            </a:r>
          </a:p>
          <a:p>
            <a:pPr marL="628650" lvl="1" indent="-17145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000" b="1" dirty="0">
                <a:solidFill>
                  <a:srgbClr val="000000"/>
                </a:solidFill>
                <a:latin typeface=""/>
              </a:rPr>
              <a:t>Gamification Engine:</a:t>
            </a:r>
            <a:r>
              <a:rPr lang="en-US" altLang="en-US" sz="1000" dirty="0">
                <a:solidFill>
                  <a:srgbClr val="000000"/>
                </a:solidFill>
                <a:latin typeface=""/>
              </a:rPr>
              <a:t> Awards "Eco-Points" and advances user rank.</a:t>
            </a:r>
          </a:p>
        </p:txBody>
      </p:sp>
      <p:pic>
        <p:nvPicPr>
          <p:cNvPr id="106" name="Google Shape;106;p19" title="AMD.PS.S2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 title="AMD.PS.S11.png"/>
          <p:cNvPicPr preferRelativeResize="0"/>
          <p:nvPr/>
        </p:nvPicPr>
        <p:blipFill rotWithShape="1">
          <a:blip r:embed="rId4">
            <a:alphaModFix/>
          </a:blip>
          <a:srcRect t="98295"/>
          <a:stretch/>
        </p:blipFill>
        <p:spPr>
          <a:xfrm>
            <a:off x="0" y="5055825"/>
            <a:ext cx="9144000" cy="87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3156A3E-3BFA-EF54-F171-912E07D8A7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2002" y="1473225"/>
            <a:ext cx="4021998" cy="268133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620" b="1" dirty="0">
                <a:latin typeface="Poppins"/>
                <a:ea typeface="Poppins"/>
                <a:cs typeface="Poppins"/>
                <a:sym typeface="Poppins"/>
              </a:rPr>
              <a:t>Technologies to be used in the solution</a:t>
            </a:r>
            <a:endParaRPr sz="1620" b="1" dirty="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14" name="Google Shape;114;p20" title="AMD.PS.S2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 title="AMD.PS.S11.png"/>
          <p:cNvPicPr preferRelativeResize="0"/>
          <p:nvPr/>
        </p:nvPicPr>
        <p:blipFill rotWithShape="1">
          <a:blip r:embed="rId4">
            <a:alphaModFix/>
          </a:blip>
          <a:srcRect t="98295"/>
          <a:stretch/>
        </p:blipFill>
        <p:spPr>
          <a:xfrm>
            <a:off x="0" y="5055825"/>
            <a:ext cx="9144000" cy="8767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F18431-B9E6-E211-C19A-0907A3FDA222}"/>
              </a:ext>
            </a:extLst>
          </p:cNvPr>
          <p:cNvSpPr txBox="1"/>
          <p:nvPr/>
        </p:nvSpPr>
        <p:spPr>
          <a:xfrm>
            <a:off x="311699" y="1375226"/>
            <a:ext cx="8520599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just"/>
            <a:r>
              <a:rPr lang="en-IN" sz="1300" b="1" dirty="0">
                <a:latin typeface="Poppins"/>
                <a:ea typeface="Poppins"/>
                <a:cs typeface="Poppins"/>
                <a:sym typeface="Poppins"/>
              </a:rPr>
              <a:t>1. Hardware &amp; Acceleration (The "Green" Enablers)  </a:t>
            </a:r>
            <a:endParaRPr lang="en-IN" sz="1300" dirty="0">
              <a:latin typeface="Poppins"/>
              <a:ea typeface="Poppins"/>
              <a:cs typeface="Poppins"/>
              <a:sym typeface="Poppins"/>
            </a:endParaRPr>
          </a:p>
          <a:p>
            <a:pPr marL="171450" lvl="0" indent="-171450" algn="just">
              <a:buFont typeface="Wingdings" pitchFamily="2" charset="2"/>
              <a:buChar char="Ø"/>
            </a:pPr>
            <a:r>
              <a:rPr lang="en-IN" sz="1300" dirty="0">
                <a:latin typeface="Poppins"/>
                <a:ea typeface="Poppins"/>
                <a:cs typeface="Poppins"/>
                <a:sym typeface="Poppins"/>
              </a:rPr>
              <a:t>AMD Ryzen™ AI NPU is the main driver for zero-latency, low-power inference on the edge.  </a:t>
            </a:r>
          </a:p>
          <a:p>
            <a:pPr marL="171450" lvl="0" indent="-171450" algn="just">
              <a:buFont typeface="Wingdings" pitchFamily="2" charset="2"/>
              <a:buChar char="Ø"/>
            </a:pPr>
            <a:r>
              <a:rPr lang="en-IN" sz="1300" dirty="0">
                <a:latin typeface="Poppins"/>
                <a:ea typeface="Poppins"/>
                <a:cs typeface="Poppins"/>
                <a:sym typeface="Poppins"/>
              </a:rPr>
              <a:t>AMD </a:t>
            </a:r>
            <a:r>
              <a:rPr lang="en-IN" sz="1300" dirty="0" err="1">
                <a:latin typeface="Poppins"/>
                <a:ea typeface="Poppins"/>
                <a:cs typeface="Poppins"/>
                <a:sym typeface="Poppins"/>
              </a:rPr>
              <a:t>ROCm</a:t>
            </a:r>
            <a:r>
              <a:rPr lang="en-IN" sz="1300" dirty="0">
                <a:latin typeface="Poppins"/>
                <a:ea typeface="Poppins"/>
                <a:cs typeface="Poppins"/>
                <a:sym typeface="Poppins"/>
              </a:rPr>
              <a:t>™ helps optimize and fine-tune SLMs on AMD GPUs before deployment.  </a:t>
            </a:r>
          </a:p>
          <a:p>
            <a:pPr marL="0" lvl="0" indent="0" algn="just"/>
            <a:endParaRPr lang="en-IN" sz="1300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/>
            <a:r>
              <a:rPr lang="en-IN" sz="1300" b="1" dirty="0">
                <a:latin typeface="Poppins"/>
                <a:ea typeface="Poppins"/>
                <a:cs typeface="Poppins"/>
                <a:sym typeface="Poppins"/>
              </a:rPr>
              <a:t>2. AI &amp; Machine Learning Models  </a:t>
            </a:r>
            <a:endParaRPr lang="en-IN" sz="1300" dirty="0">
              <a:latin typeface="Poppins"/>
              <a:ea typeface="Poppins"/>
              <a:cs typeface="Poppins"/>
              <a:sym typeface="Poppins"/>
            </a:endParaRPr>
          </a:p>
          <a:p>
            <a:pPr marL="171450" lvl="0" indent="-171450" algn="just">
              <a:buFont typeface="Wingdings" pitchFamily="2" charset="2"/>
              <a:buChar char="Ø"/>
            </a:pPr>
            <a:r>
              <a:rPr lang="en-IN" sz="1300" dirty="0">
                <a:latin typeface="Poppins"/>
                <a:ea typeface="Poppins"/>
                <a:cs typeface="Poppins"/>
                <a:sym typeface="Poppins"/>
              </a:rPr>
              <a:t>The goal here is YOLOv8 (Int8 Quantized) for real-time object detection and classification of waste.  </a:t>
            </a:r>
          </a:p>
          <a:p>
            <a:pPr marL="171450" lvl="0" indent="-171450" algn="just">
              <a:buFont typeface="Wingdings" pitchFamily="2" charset="2"/>
              <a:buChar char="Ø"/>
            </a:pPr>
            <a:r>
              <a:rPr lang="en-IN" sz="1300" dirty="0">
                <a:latin typeface="Poppins"/>
                <a:ea typeface="Poppins"/>
                <a:cs typeface="Poppins"/>
                <a:sym typeface="Poppins"/>
              </a:rPr>
              <a:t>Reasoning Agent includes Phi-3-Mini or Llama-3-8B (Quantized) for decision-making and creating upcycling guides.  </a:t>
            </a:r>
          </a:p>
          <a:p>
            <a:pPr marL="171450" lvl="0" indent="-171450" algn="just">
              <a:buFont typeface="Wingdings" pitchFamily="2" charset="2"/>
              <a:buChar char="Ø"/>
            </a:pPr>
            <a:r>
              <a:rPr lang="en-IN" sz="1300" dirty="0">
                <a:latin typeface="Poppins"/>
                <a:ea typeface="Poppins"/>
                <a:cs typeface="Poppins"/>
                <a:sym typeface="Poppins"/>
              </a:rPr>
              <a:t>Inference Runtime uses ONNX Runtime with Vitis AI Execution Provider (EP) for NPU acceleration.  </a:t>
            </a:r>
          </a:p>
          <a:p>
            <a:pPr marL="0" lvl="0" indent="0" algn="just"/>
            <a:endParaRPr lang="en-IN" sz="1300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/>
            <a:r>
              <a:rPr lang="en-IN" sz="1300" b="1" dirty="0">
                <a:latin typeface="Poppins"/>
                <a:ea typeface="Poppins"/>
                <a:cs typeface="Poppins"/>
                <a:sym typeface="Poppins"/>
              </a:rPr>
              <a:t>3. Application &amp; Data Layer  </a:t>
            </a:r>
            <a:endParaRPr lang="en-IN" sz="1300" dirty="0">
              <a:latin typeface="Poppins"/>
              <a:ea typeface="Poppins"/>
              <a:cs typeface="Poppins"/>
              <a:sym typeface="Poppins"/>
            </a:endParaRPr>
          </a:p>
          <a:p>
            <a:pPr marL="171450" lvl="0" indent="-171450" algn="just">
              <a:buFont typeface="Wingdings" pitchFamily="2" charset="2"/>
              <a:buChar char="Ø"/>
            </a:pPr>
            <a:r>
              <a:rPr lang="en-IN" sz="1300" dirty="0">
                <a:latin typeface="Poppins"/>
                <a:ea typeface="Poppins"/>
                <a:cs typeface="Poppins"/>
                <a:sym typeface="Poppins"/>
              </a:rPr>
              <a:t>The Frontend can be built with React Native or Flutter, which helps create mobile applications for different platforms.  </a:t>
            </a:r>
          </a:p>
          <a:p>
            <a:pPr marL="171450" lvl="0" indent="-171450" algn="just">
              <a:buFont typeface="Wingdings" pitchFamily="2" charset="2"/>
              <a:buChar char="Ø"/>
            </a:pPr>
            <a:r>
              <a:rPr lang="en-IN" sz="1300" dirty="0">
                <a:latin typeface="Poppins"/>
                <a:ea typeface="Poppins"/>
                <a:cs typeface="Poppins"/>
                <a:sym typeface="Poppins"/>
              </a:rPr>
              <a:t>Backend Logic uses Python as the orchestrator for AI agents.  </a:t>
            </a:r>
          </a:p>
          <a:p>
            <a:pPr marL="171450" lvl="0" indent="-171450" algn="just">
              <a:buFont typeface="Wingdings" pitchFamily="2" charset="2"/>
              <a:buChar char="Ø"/>
            </a:pPr>
            <a:r>
              <a:rPr lang="en-IN" sz="1300" dirty="0" err="1">
                <a:latin typeface="Poppins"/>
                <a:ea typeface="Poppins"/>
                <a:cs typeface="Poppins"/>
                <a:sym typeface="Poppins"/>
              </a:rPr>
              <a:t>ChromaDB</a:t>
            </a:r>
            <a:r>
              <a:rPr lang="en-IN" sz="1300" dirty="0">
                <a:latin typeface="Poppins"/>
                <a:ea typeface="Poppins"/>
                <a:cs typeface="Poppins"/>
                <a:sym typeface="Poppins"/>
              </a:rPr>
              <a:t> is a local vector database that allows fast offline matching of items to needs.  </a:t>
            </a:r>
          </a:p>
          <a:p>
            <a:pPr marL="0" lvl="0" indent="0" algn="just"/>
            <a:endParaRPr lang="en-IN" sz="1300" b="1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/>
            <a:r>
              <a:rPr lang="en-IN" sz="1300" b="1" dirty="0">
                <a:latin typeface="Poppins"/>
                <a:ea typeface="Poppins"/>
                <a:cs typeface="Poppins"/>
                <a:sym typeface="Poppins"/>
              </a:rPr>
              <a:t>4. Tools for Sustainability  </a:t>
            </a:r>
            <a:endParaRPr lang="en-IN" sz="1300" dirty="0">
              <a:latin typeface="Poppins"/>
              <a:ea typeface="Poppins"/>
              <a:cs typeface="Poppins"/>
              <a:sym typeface="Poppins"/>
            </a:endParaRPr>
          </a:p>
          <a:p>
            <a:pPr marL="171450" lvl="0" indent="-171450" algn="just">
              <a:buFont typeface="Wingdings" pitchFamily="2" charset="2"/>
              <a:buChar char="Ø"/>
            </a:pPr>
            <a:r>
              <a:rPr lang="en-IN" sz="1300" dirty="0">
                <a:latin typeface="Poppins"/>
                <a:ea typeface="Poppins"/>
                <a:cs typeface="Poppins"/>
                <a:sym typeface="Poppins"/>
              </a:rPr>
              <a:t>Carbon SDK is a custom Python module that calculates material weight for real-time CO2 offset.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620" b="1" dirty="0">
                <a:latin typeface="Poppins"/>
                <a:ea typeface="Poppins"/>
                <a:cs typeface="Poppins"/>
                <a:sym typeface="Poppins"/>
              </a:rPr>
              <a:t>Usage of AMD Products/Solutions</a:t>
            </a:r>
            <a:endParaRPr sz="1620" b="1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1" name="Google Shape;121;p21"/>
          <p:cNvSpPr txBox="1">
            <a:spLocks noGrp="1"/>
          </p:cNvSpPr>
          <p:nvPr>
            <p:ph type="subTitle" idx="1"/>
          </p:nvPr>
        </p:nvSpPr>
        <p:spPr>
          <a:xfrm>
            <a:off x="311700" y="1249775"/>
            <a:ext cx="6198430" cy="3806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just"/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1. </a:t>
            </a:r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AMD Ryzen™ AI (NPU)</a:t>
            </a:r>
          </a:p>
          <a:p>
            <a:pPr marL="0" lvl="0" indent="0" algn="just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/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Role: </a:t>
            </a:r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The "Green Engine" of our application.</a:t>
            </a:r>
          </a:p>
          <a:p>
            <a:pPr marL="0" lvl="0" indent="0" algn="just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/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Usage: </a:t>
            </a:r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For instance, the task involving real-time object detection (YOLOv8) and waste classification was migrated from a power-hungry GPU to a power-efficient Neural Processing Unit (NPU).</a:t>
            </a:r>
          </a:p>
          <a:p>
            <a:pPr marL="0" lvl="0" indent="0" algn="just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/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Impact: </a:t>
            </a:r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This enables Zero-Carbon Inference, reducing the required power per scan down to milliwatts, allowing the app to run for the whole day using a student's laptop battery.</a:t>
            </a:r>
          </a:p>
          <a:p>
            <a:pPr marL="0" lvl="0" indent="0" algn="just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/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2. AMD </a:t>
            </a:r>
            <a:r>
              <a:rPr lang="en-GB" sz="1000" b="1" dirty="0" err="1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ROCm</a:t>
            </a:r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™ (Radeon Open Compute)</a:t>
            </a:r>
          </a:p>
          <a:p>
            <a:pPr marL="0" lvl="0" indent="0" algn="just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/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Role: </a:t>
            </a:r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The Optimization Platform.</a:t>
            </a:r>
          </a:p>
          <a:p>
            <a:pPr marL="0" lvl="0" indent="0" algn="just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/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Usage: </a:t>
            </a:r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We used </a:t>
            </a:r>
            <a:r>
              <a:rPr lang="en-GB" sz="1000" dirty="0" err="1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ROCm</a:t>
            </a:r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 open software stack to fine-tune and quantize the Small Language Model (SLM) for "Reasoning Agent."</a:t>
            </a:r>
          </a:p>
          <a:p>
            <a:pPr marL="0" lvl="0" indent="0" algn="just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/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Impact: </a:t>
            </a:r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It helped accelerate our development cycle. We could deploy a high-performance 'Reasoning Agent' locally without needing a large cloud cluster.</a:t>
            </a:r>
          </a:p>
          <a:p>
            <a:pPr marL="0" lvl="0" indent="0" algn="just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/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3. ONNX Runtime with Vitis™ AI EP</a:t>
            </a:r>
          </a:p>
          <a:p>
            <a:pPr marL="0" lvl="0" indent="0" algn="just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/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Role: </a:t>
            </a:r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The Bridge.</a:t>
            </a:r>
          </a:p>
          <a:p>
            <a:pPr marL="0" lvl="0" indent="0" algn="just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/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Usage: </a:t>
            </a:r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We converted the vision models to ONNX format and executed them with Vitis AI Execution Provider.</a:t>
            </a:r>
          </a:p>
          <a:p>
            <a:pPr marL="0" lvl="0" indent="0" algn="just"/>
            <a:endParaRPr lang="en-GB"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just"/>
            <a:r>
              <a:rPr lang="en-GB" sz="1000" b="1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Impact: </a:t>
            </a:r>
            <a:r>
              <a:rPr lang="en-GB" sz="1000" dirty="0">
                <a:solidFill>
                  <a:schemeClr val="tx1"/>
                </a:solidFill>
                <a:latin typeface="Poppins"/>
                <a:ea typeface="Poppins"/>
                <a:cs typeface="Poppins"/>
                <a:sym typeface="Poppins"/>
              </a:rPr>
              <a:t>This ensures smooth compatibility along with the maximum performance of our models running with the specific Ryzen AI architecture.</a:t>
            </a:r>
            <a:endParaRPr sz="1000" dirty="0">
              <a:solidFill>
                <a:schemeClr val="tx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22" name="Google Shape;122;p21" title="AMD.PS.S22.png"/>
          <p:cNvPicPr preferRelativeResize="0"/>
          <p:nvPr/>
        </p:nvPicPr>
        <p:blipFill rotWithShape="1">
          <a:blip r:embed="rId3">
            <a:alphaModFix/>
          </a:blip>
          <a:srcRect b="89082"/>
          <a:stretch/>
        </p:blipFill>
        <p:spPr>
          <a:xfrm>
            <a:off x="0" y="0"/>
            <a:ext cx="9144000" cy="5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1" title="AMD.PS.S11.png"/>
          <p:cNvPicPr preferRelativeResize="0"/>
          <p:nvPr/>
        </p:nvPicPr>
        <p:blipFill rotWithShape="1">
          <a:blip r:embed="rId4">
            <a:alphaModFix/>
          </a:blip>
          <a:srcRect t="98295"/>
          <a:stretch/>
        </p:blipFill>
        <p:spPr>
          <a:xfrm>
            <a:off x="0" y="5055825"/>
            <a:ext cx="9144000" cy="87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C1F4B8B-B3FF-365C-DF32-DDB7FB902D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1939" y="1249775"/>
            <a:ext cx="2370251" cy="12928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9DC90E-C2DA-5244-FE38-393ED4B312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1940" y="2571750"/>
            <a:ext cx="2370250" cy="12928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C01B71-9BEF-0B35-E556-C353427DA1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41939" y="3888976"/>
            <a:ext cx="2370250" cy="114248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1724</Words>
  <Application>Microsoft Macintosh PowerPoint</Application>
  <PresentationFormat>On-screen Show (16:9)</PresentationFormat>
  <Paragraphs>159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Poppins</vt:lpstr>
      <vt:lpstr>Wingdings</vt:lpstr>
      <vt:lpstr>Simple Light</vt:lpstr>
      <vt:lpstr>PowerPoint Presentation</vt:lpstr>
      <vt:lpstr>Project Name:  EcoLoop Headline: The NPU-Native Circular Economy Agent</vt:lpstr>
      <vt:lpstr>Opportunities</vt:lpstr>
      <vt:lpstr>List of features offered by the solution</vt:lpstr>
      <vt:lpstr>PowerPoint Presentation</vt:lpstr>
      <vt:lpstr>Wireframes</vt:lpstr>
      <vt:lpstr>EcoLoop System Architecture</vt:lpstr>
      <vt:lpstr>Technologies to be used in the solution</vt:lpstr>
      <vt:lpstr>Usage of AMD Products/Solutions</vt:lpstr>
      <vt:lpstr>Estimated implementation cost </vt:lpstr>
      <vt:lpstr>Prototype Assets (Optional)</vt:lpstr>
      <vt:lpstr>Add as per the requirements of the contest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Jayesh Muley</cp:lastModifiedBy>
  <cp:revision>2</cp:revision>
  <dcterms:modified xsi:type="dcterms:W3CDTF">2026-02-11T15:47:06Z</dcterms:modified>
</cp:coreProperties>
</file>